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68" autoAdjust="0"/>
  </p:normalViewPr>
  <p:slideViewPr>
    <p:cSldViewPr>
      <p:cViewPr varScale="1">
        <p:scale>
          <a:sx n="45" d="100"/>
          <a:sy n="45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6C29056-37E8-4DD4-B63B-789A4DCE385D}" type="datetimeFigureOut">
              <a:rPr lang="cs-CZ" smtClean="0"/>
              <a:t>18.3.2020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6064" y="-387424"/>
            <a:ext cx="7772400" cy="1470025"/>
          </a:xfrm>
        </p:spPr>
        <p:txBody>
          <a:bodyPr/>
          <a:lstStyle/>
          <a:p>
            <a:r>
              <a:rPr lang="cs-CZ" dirty="0"/>
              <a:t>Biologie - science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49694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04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49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4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5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84887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6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Ekologická 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853136"/>
          </a:xfrm>
        </p:spPr>
        <p:txBody>
          <a:bodyPr>
            <a:normAutofit/>
          </a:bodyPr>
          <a:lstStyle/>
          <a:p>
            <a:r>
              <a:rPr lang="cs-CZ" sz="2800" dirty="0"/>
              <a:t> Přizpůsobení se určitému prostředí a s tím související  </a:t>
            </a:r>
          </a:p>
          <a:p>
            <a:pPr marL="0" indent="0">
              <a:buNone/>
            </a:pPr>
            <a:r>
              <a:rPr lang="cs-CZ" sz="2800" dirty="0"/>
              <a:t>     určitý způsob života se označuje jako ekologická nika</a:t>
            </a:r>
          </a:p>
        </p:txBody>
      </p:sp>
    </p:spTree>
    <p:extLst>
      <p:ext uri="{BB962C8B-B14F-4D97-AF65-F5344CB8AC3E}">
        <p14:creationId xmlns:p14="http://schemas.microsoft.com/office/powerpoint/2010/main" val="18058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924800" cy="114300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Přírodní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5472608"/>
          </a:xfrm>
        </p:spPr>
        <p:txBody>
          <a:bodyPr>
            <a:normAutofit/>
          </a:bodyPr>
          <a:lstStyle/>
          <a:p>
            <a:endParaRPr lang="cs-CZ" sz="2800" dirty="0"/>
          </a:p>
          <a:p>
            <a:r>
              <a:rPr lang="cs-CZ" sz="2800" dirty="0"/>
              <a:t>Můžeme je rozdělit na:</a:t>
            </a:r>
          </a:p>
          <a:p>
            <a:pPr marL="0" indent="0">
              <a:buNone/>
            </a:pPr>
            <a:r>
              <a:rPr lang="cs-CZ" sz="2800" dirty="0"/>
              <a:t>   </a:t>
            </a:r>
            <a:r>
              <a:rPr lang="cs-CZ" sz="2800" dirty="0">
                <a:solidFill>
                  <a:srgbClr val="00B050"/>
                </a:solidFill>
              </a:rPr>
              <a:t>1) Neživé (abiotické) </a:t>
            </a:r>
            <a:r>
              <a:rPr lang="cs-CZ" sz="2800" dirty="0"/>
              <a:t>– světelné záření, teplota, pH půdy </a:t>
            </a:r>
          </a:p>
          <a:p>
            <a:pPr marL="0" indent="0">
              <a:buNone/>
            </a:pPr>
            <a:r>
              <a:rPr lang="cs-CZ" sz="2800" dirty="0"/>
              <a:t> 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91440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16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půdy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809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41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260648"/>
            <a:ext cx="79248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   </a:t>
            </a:r>
            <a:r>
              <a:rPr lang="cs-CZ" sz="2800" dirty="0">
                <a:solidFill>
                  <a:srgbClr val="00B050"/>
                </a:solidFill>
              </a:rPr>
              <a:t>2) Živé faktory (biotické faktory) </a:t>
            </a:r>
            <a:r>
              <a:rPr lang="cs-CZ" sz="2800" dirty="0"/>
              <a:t>– vnitrodruhové a </a:t>
            </a:r>
          </a:p>
          <a:p>
            <a:pPr marL="0" indent="0">
              <a:buNone/>
            </a:pPr>
            <a:r>
              <a:rPr lang="cs-CZ" sz="2800" dirty="0"/>
              <a:t>       mezidruhové vztahy (např. predace, parazitismus)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>
                <a:solidFill>
                  <a:srgbClr val="FF0000"/>
                </a:solidFill>
              </a:rPr>
              <a:t>Ukázka predace </a:t>
            </a:r>
          </a:p>
          <a:p>
            <a:pPr marL="0" indent="0">
              <a:buNone/>
            </a:pPr>
            <a:endParaRPr lang="cs-CZ" sz="2800" dirty="0" smtClean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6" y="2465512"/>
            <a:ext cx="597666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1331640" y="400506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37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"/>
            <a:ext cx="57606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7" y="3140416"/>
            <a:ext cx="6232004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3933056"/>
            <a:ext cx="2823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cs-CZ" sz="2800" spc="30" dirty="0">
                <a:solidFill>
                  <a:srgbClr val="FF0000"/>
                </a:solidFill>
              </a:rPr>
              <a:t>Ukázka parazitismu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827584" y="4998932"/>
            <a:ext cx="1656184" cy="374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178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Symbióza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55272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8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7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33252"/>
            <a:ext cx="7924800" cy="1143000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Ekologie a životní prostředí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0485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391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476672"/>
            <a:ext cx="7924800" cy="6048672"/>
          </a:xfrm>
        </p:spPr>
        <p:txBody>
          <a:bodyPr>
            <a:normAutofit/>
          </a:bodyPr>
          <a:lstStyle/>
          <a:p>
            <a:endParaRPr lang="cs-CZ" sz="2800" dirty="0"/>
          </a:p>
          <a:p>
            <a:r>
              <a:rPr lang="cs-CZ" sz="2800" dirty="0">
                <a:solidFill>
                  <a:srgbClr val="00B050"/>
                </a:solidFill>
              </a:rPr>
              <a:t>Ekologická valence </a:t>
            </a:r>
            <a:r>
              <a:rPr lang="cs-CZ" sz="2800" dirty="0"/>
              <a:t>– schopnost organismu existovat </a:t>
            </a:r>
          </a:p>
          <a:p>
            <a:pPr marL="0" indent="0">
              <a:buNone/>
            </a:pPr>
            <a:r>
              <a:rPr lang="cs-CZ" sz="2800" dirty="0"/>
              <a:t>    (žít) v určitém rozpětí životních podmínek</a:t>
            </a:r>
          </a:p>
          <a:p>
            <a:endParaRPr lang="cs-CZ" sz="2800" dirty="0"/>
          </a:p>
          <a:p>
            <a:r>
              <a:rPr lang="cs-CZ" sz="2800" dirty="0"/>
              <a:t> Rozlišujeme druhy: </a:t>
            </a:r>
          </a:p>
          <a:p>
            <a:pPr marL="0" indent="0">
              <a:buNone/>
            </a:pPr>
            <a:r>
              <a:rPr lang="cs-CZ" sz="2800" dirty="0"/>
              <a:t>     </a:t>
            </a:r>
            <a:r>
              <a:rPr lang="cs-CZ" sz="2800" dirty="0">
                <a:solidFill>
                  <a:srgbClr val="00B050"/>
                </a:solidFill>
              </a:rPr>
              <a:t>1) </a:t>
            </a:r>
            <a:r>
              <a:rPr lang="cs-CZ" sz="2800" dirty="0" err="1">
                <a:solidFill>
                  <a:srgbClr val="00B050"/>
                </a:solidFill>
              </a:rPr>
              <a:t>Stenovalentní</a:t>
            </a:r>
            <a:r>
              <a:rPr lang="cs-CZ" sz="2800" dirty="0">
                <a:solidFill>
                  <a:srgbClr val="00B050"/>
                </a:solidFill>
              </a:rPr>
              <a:t> </a:t>
            </a:r>
            <a:r>
              <a:rPr lang="cs-CZ" sz="2800" dirty="0"/>
              <a:t>– druhy, které jsou vázané na úzce </a:t>
            </a:r>
          </a:p>
          <a:p>
            <a:pPr marL="0" indent="0">
              <a:buNone/>
            </a:pPr>
            <a:r>
              <a:rPr lang="cs-CZ" sz="2800" dirty="0"/>
              <a:t>     vymezené podmínky prostředí (např. Koala  </a:t>
            </a:r>
          </a:p>
          <a:p>
            <a:pPr marL="0" indent="0">
              <a:buNone/>
            </a:pPr>
            <a:r>
              <a:rPr lang="cs-CZ" sz="2800" dirty="0"/>
              <a:t>     medvídkovitý, Panda velká) 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7555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Koala medvídkovitý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64" y="1484784"/>
            <a:ext cx="654767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1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33252"/>
            <a:ext cx="7924800" cy="1143000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Panda velká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78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0"/>
            <a:ext cx="7924800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 algn="just">
              <a:buNone/>
            </a:pPr>
            <a:r>
              <a:rPr lang="cs-CZ" sz="2800" dirty="0"/>
              <a:t>   </a:t>
            </a:r>
            <a:r>
              <a:rPr lang="cs-CZ" sz="2800" dirty="0">
                <a:solidFill>
                  <a:srgbClr val="00B050"/>
                </a:solidFill>
              </a:rPr>
              <a:t>2) </a:t>
            </a:r>
            <a:r>
              <a:rPr lang="cs-CZ" sz="2800" dirty="0" err="1">
                <a:solidFill>
                  <a:srgbClr val="00B050"/>
                </a:solidFill>
              </a:rPr>
              <a:t>Euryvalentní</a:t>
            </a:r>
            <a:r>
              <a:rPr lang="cs-CZ" sz="2800" dirty="0">
                <a:solidFill>
                  <a:srgbClr val="00B050"/>
                </a:solidFill>
              </a:rPr>
              <a:t> druhy </a:t>
            </a:r>
            <a:r>
              <a:rPr lang="cs-CZ" sz="2800" dirty="0"/>
              <a:t>– druhy snášející široké rozmezí </a:t>
            </a:r>
          </a:p>
          <a:p>
            <a:pPr marL="0" indent="0" algn="just">
              <a:buNone/>
            </a:pPr>
            <a:r>
              <a:rPr lang="cs-CZ" sz="2800" dirty="0"/>
              <a:t>       daného faktoru (např. Bekyně mniška, Potkan </a:t>
            </a:r>
          </a:p>
          <a:p>
            <a:pPr marL="0" indent="0" algn="just">
              <a:buNone/>
            </a:pPr>
            <a:r>
              <a:rPr lang="cs-CZ" sz="2800" dirty="0"/>
              <a:t>       obecný, Hrdlička zahradní) </a:t>
            </a:r>
          </a:p>
          <a:p>
            <a:pPr marL="0" indent="0" algn="just">
              <a:buNone/>
            </a:pPr>
            <a:endParaRPr lang="cs-CZ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773"/>
            <a:ext cx="4992216" cy="37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5"/>
            <a:ext cx="500404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291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7" y="620713"/>
            <a:ext cx="7488766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989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63284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572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387424"/>
            <a:ext cx="7924800" cy="114300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Bioindikátory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5760640"/>
          </a:xfrm>
        </p:spPr>
        <p:txBody>
          <a:bodyPr>
            <a:normAutofit/>
          </a:bodyPr>
          <a:lstStyle/>
          <a:p>
            <a:r>
              <a:rPr lang="cs-CZ" sz="2800" dirty="0"/>
              <a:t>Jako bioindikátory označujeme například organismy, jejichž činnost nebo stav může být použita k posouzení životního prostředí – např. Lišejníky, výskyt obojživelníků – výskyt v místech bez znečištění 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6192688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88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482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88" y="2650350"/>
            <a:ext cx="5610200" cy="42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72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476672"/>
            <a:ext cx="7924800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Ekologie jako věda </a:t>
            </a:r>
          </a:p>
          <a:p>
            <a:pPr marL="0" indent="0" algn="ctr">
              <a:buNone/>
            </a:pP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200" b="1" dirty="0"/>
              <a:t>studuje vzájemné vztahy mezi organismy a </a:t>
            </a:r>
          </a:p>
          <a:p>
            <a:pPr marL="0" indent="0">
              <a:buNone/>
            </a:pPr>
            <a:r>
              <a:rPr lang="cs-CZ" sz="3200" b="1" dirty="0"/>
              <a:t>   jejich životním prostředím</a:t>
            </a:r>
          </a:p>
          <a:p>
            <a:pPr marL="0" indent="0">
              <a:buNone/>
            </a:pPr>
            <a:r>
              <a:rPr lang="cs-CZ" sz="3200" b="1" dirty="0"/>
              <a:t> - je jednou z nejmladších biologických věd </a:t>
            </a:r>
          </a:p>
          <a:p>
            <a:pPr marL="0" indent="0">
              <a:buNone/>
            </a:pPr>
            <a:r>
              <a:rPr lang="cs-CZ" sz="3200" b="1" dirty="0"/>
              <a:t>  (pojem ekologie poprvé zavedl německý </a:t>
            </a:r>
          </a:p>
          <a:p>
            <a:pPr marL="0" indent="0">
              <a:buNone/>
            </a:pPr>
            <a:r>
              <a:rPr lang="cs-CZ" sz="3200" b="1" dirty="0"/>
              <a:t>  vědec Ernst </a:t>
            </a:r>
            <a:r>
              <a:rPr lang="cs-CZ" sz="3200" b="1" dirty="0" err="1"/>
              <a:t>Haeckel</a:t>
            </a:r>
            <a:r>
              <a:rPr lang="cs-CZ" sz="3200" b="1" dirty="0"/>
              <a:t> – 1866)</a:t>
            </a:r>
          </a:p>
        </p:txBody>
      </p:sp>
    </p:spTree>
    <p:extLst>
      <p:ext uri="{BB962C8B-B14F-4D97-AF65-F5344CB8AC3E}">
        <p14:creationId xmlns:p14="http://schemas.microsoft.com/office/powerpoint/2010/main" val="20407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Matematika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ekologie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52578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 velmi důležitá – obrovská provázanost napříč všemi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přírodovědnými obory (biologie, chemie, fyzika) </a:t>
            </a:r>
          </a:p>
          <a:p>
            <a:pPr marL="0" indent="0" algn="ctr">
              <a:buNone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K ČEMU MI BUDE? 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 statistická analýza dat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vytváření modelů chování 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umožnění předpovědi (predikce) chování </a:t>
            </a:r>
          </a:p>
          <a:p>
            <a:pPr mar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    ekosystému </a:t>
            </a:r>
          </a:p>
          <a:p>
            <a:pPr marL="0" indent="0">
              <a:buNone/>
            </a:pP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41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0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548680"/>
            <a:ext cx="7924800" cy="6048672"/>
          </a:xfrm>
        </p:spPr>
        <p:txBody>
          <a:bodyPr>
            <a:normAutofit/>
          </a:bodyPr>
          <a:lstStyle/>
          <a:p>
            <a:r>
              <a:rPr lang="cs-CZ" sz="2800" dirty="0"/>
              <a:t>Ekologii můžeme rozdělit na: </a:t>
            </a:r>
          </a:p>
          <a:p>
            <a:pPr marL="0" indent="0">
              <a:buNone/>
            </a:pPr>
            <a:r>
              <a:rPr lang="cs-CZ" sz="2800" dirty="0"/>
              <a:t>    </a:t>
            </a:r>
            <a:r>
              <a:rPr lang="cs-CZ" sz="2800" dirty="0">
                <a:solidFill>
                  <a:srgbClr val="00B050"/>
                </a:solidFill>
              </a:rPr>
              <a:t>1) Obecná ekologie </a:t>
            </a:r>
            <a:r>
              <a:rPr lang="cs-CZ" sz="2800" dirty="0"/>
              <a:t>– studuje ekologické souvislosti a </a:t>
            </a:r>
          </a:p>
          <a:p>
            <a:pPr marL="0" indent="0">
              <a:buNone/>
            </a:pPr>
            <a:r>
              <a:rPr lang="cs-CZ" sz="2800" dirty="0"/>
              <a:t>        zákonitosti, které platí i pro člověka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8226152" cy="450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49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   </a:t>
            </a:r>
          </a:p>
          <a:p>
            <a:pPr marL="0" indent="0">
              <a:buNone/>
            </a:pPr>
            <a:r>
              <a:rPr lang="cs-CZ" sz="2800" dirty="0"/>
              <a:t>    </a:t>
            </a:r>
            <a:r>
              <a:rPr lang="cs-CZ" sz="2800" dirty="0">
                <a:solidFill>
                  <a:srgbClr val="00B050"/>
                </a:solidFill>
              </a:rPr>
              <a:t>2) Krajinná ekologie</a:t>
            </a:r>
          </a:p>
          <a:p>
            <a:pPr marL="0" indent="0">
              <a:buNone/>
            </a:pPr>
            <a:r>
              <a:rPr lang="cs-CZ" sz="2800" dirty="0"/>
              <a:t>    - zabývá se obnovou zemského povrchu zdevastovaného  </a:t>
            </a:r>
          </a:p>
          <a:p>
            <a:pPr marL="0" indent="0">
              <a:buNone/>
            </a:pPr>
            <a:r>
              <a:rPr lang="cs-CZ" sz="2800" dirty="0"/>
              <a:t>      průmyslovou činností (antropogenní činnost)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636464" cy="383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899"/>
            <a:ext cx="4499992" cy="439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67544" y="0"/>
            <a:ext cx="8424936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>
                <a:solidFill>
                  <a:srgbClr val="00B050"/>
                </a:solidFill>
              </a:rPr>
              <a:t>  3) Speciální ekologie </a:t>
            </a:r>
          </a:p>
          <a:p>
            <a:pPr marL="0" indent="0">
              <a:buNone/>
            </a:pPr>
            <a:r>
              <a:rPr lang="cs-CZ" sz="2800" dirty="0"/>
              <a:t>      - věnuje pozornost jednotlivým skupinám organismů </a:t>
            </a:r>
          </a:p>
          <a:p>
            <a:pPr marL="0" indent="0">
              <a:buNone/>
            </a:pPr>
            <a:r>
              <a:rPr lang="cs-CZ" sz="2800" dirty="0"/>
              <a:t>     (např. ekologie rostlin</a:t>
            </a:r>
            <a:r>
              <a:rPr lang="cs-CZ" sz="2800"/>
              <a:t>, </a:t>
            </a:r>
            <a:r>
              <a:rPr lang="cs-CZ" sz="2800" smtClean="0"/>
              <a:t>živočichů) 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72008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22490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422</TotalTime>
  <Words>331</Words>
  <Application>Microsoft Office PowerPoint</Application>
  <PresentationFormat>Předvádění na obrazovce (4:3)</PresentationFormat>
  <Paragraphs>60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Horizont</vt:lpstr>
      <vt:lpstr>Biologie - science</vt:lpstr>
      <vt:lpstr>Ekologie a životní prostředí</vt:lpstr>
      <vt:lpstr>Prezentace aplikace PowerPoint</vt:lpstr>
      <vt:lpstr>Matematika vs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Ekologická nika</vt:lpstr>
      <vt:lpstr>Přírodní faktory</vt:lpstr>
      <vt:lpstr>pH půdy</vt:lpstr>
      <vt:lpstr>Prezentace aplikace PowerPoint</vt:lpstr>
      <vt:lpstr>Prezentace aplikace PowerPoint</vt:lpstr>
      <vt:lpstr>Symbióza</vt:lpstr>
      <vt:lpstr>Prezentace aplikace PowerPoint</vt:lpstr>
      <vt:lpstr>Prezentace aplikace PowerPoint</vt:lpstr>
      <vt:lpstr>Koala medvídkovitý</vt:lpstr>
      <vt:lpstr>Panda velká</vt:lpstr>
      <vt:lpstr>Prezentace aplikace PowerPoint</vt:lpstr>
      <vt:lpstr>Prezentace aplikace PowerPoint</vt:lpstr>
      <vt:lpstr>Prezentace aplikace PowerPoint</vt:lpstr>
      <vt:lpstr>Bioindikátory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- science</dc:title>
  <dc:creator>Packard Bell</dc:creator>
  <cp:lastModifiedBy>Packard Bell</cp:lastModifiedBy>
  <cp:revision>98</cp:revision>
  <dcterms:created xsi:type="dcterms:W3CDTF">2018-09-04T17:20:56Z</dcterms:created>
  <dcterms:modified xsi:type="dcterms:W3CDTF">2020-03-18T19:09:53Z</dcterms:modified>
</cp:coreProperties>
</file>